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  <p:sldMasterId id="2147483660" r:id="rId2"/>
  </p:sldMasterIdLst>
  <p:sldIdLst>
    <p:sldId id="256" r:id="rId3"/>
    <p:sldId id="259" r:id="rId4"/>
    <p:sldId id="258" r:id="rId5"/>
    <p:sldId id="267" r:id="rId6"/>
    <p:sldId id="263" r:id="rId7"/>
    <p:sldId id="268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=""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09B2C"/>
    <a:srgbClr val="BFBFB9"/>
    <a:srgbClr val="D2D8D8"/>
    <a:srgbClr val="ED8A19"/>
    <a:srgbClr val="005625"/>
    <a:srgbClr val="08632F"/>
    <a:srgbClr val="0063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=""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620"/>
    <p:restoredTop sz="99086" autoAdjust="0"/>
  </p:normalViewPr>
  <p:slideViewPr>
    <p:cSldViewPr snapToGrid="0" snapToObjects="1">
      <p:cViewPr>
        <p:scale>
          <a:sx n="100" d="100"/>
          <a:sy n="100" d="100"/>
        </p:scale>
        <p:origin x="-424" y="11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Master" Target="slideMasters/slideMaster2.xml"/><Relationship Id="rId3" Type="http://schemas.openxmlformats.org/officeDocument/2006/relationships/slide" Target="slides/slide1.xml"/><Relationship Id="rId4" Type="http://schemas.openxmlformats.org/officeDocument/2006/relationships/slide" Target="slides/slide2.xml"/><Relationship Id="rId5" Type="http://schemas.openxmlformats.org/officeDocument/2006/relationships/slide" Target="slides/slide3.xml"/><Relationship Id="rId6" Type="http://schemas.openxmlformats.org/officeDocument/2006/relationships/slide" Target="slides/slide4.xml"/><Relationship Id="rId7" Type="http://schemas.openxmlformats.org/officeDocument/2006/relationships/slide" Target="slides/slide5.xml"/><Relationship Id="rId8" Type="http://schemas.openxmlformats.org/officeDocument/2006/relationships/slide" Target="slides/slide6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jpg>
</file>

<file path=ppt/media/image2.jpg>
</file>

<file path=ppt/media/image3.jpg>
</file>

<file path=ppt/media/image4.jpg>
</file>

<file path=ppt/media/image5.jpg>
</file>

<file path=ppt/media/image6.jpg>
</file>

<file path=ppt/media/image7.jpg>
</file>

<file path=ppt/media/image8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2661421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4166376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02385320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32238595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840382900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25313661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89459442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230593786"/>
      </p:ext>
    </p:extLst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358074532"/>
      </p:ext>
    </p:extLst>
  </p:cSld>
  <p:clrMapOvr>
    <a:masterClrMapping/>
  </p:clrMapOvr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259119379"/>
      </p:ext>
    </p:extLst>
  </p:cSld>
  <p:clrMapOvr>
    <a:masterClrMapping/>
  </p:clrMapOvr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83540293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21056663"/>
      </p:ext>
    </p:extLst>
  </p:cSld>
  <p:clrMapOvr>
    <a:masterClrMapping/>
  </p:clrMapOvr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174322124"/>
      </p:ext>
    </p:extLst>
  </p:cSld>
  <p:clrMapOvr>
    <a:masterClrMapping/>
  </p:clrMapOvr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513901249"/>
      </p:ext>
    </p:extLst>
  </p:cSld>
  <p:clrMapOvr>
    <a:masterClrMapping/>
  </p:clrMapOvr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60943239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9664487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710528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5833316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1004018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88786446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01255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377907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_rels/slideMaster2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22.xml"/><Relationship Id="rId12" Type="http://schemas.openxmlformats.org/officeDocument/2006/relationships/theme" Target="../theme/theme2.xml"/><Relationship Id="rId1" Type="http://schemas.openxmlformats.org/officeDocument/2006/relationships/slideLayout" Target="../slideLayouts/slideLayout12.xml"/><Relationship Id="rId2" Type="http://schemas.openxmlformats.org/officeDocument/2006/relationships/slideLayout" Target="../slideLayouts/slideLayout13.xml"/><Relationship Id="rId3" Type="http://schemas.openxmlformats.org/officeDocument/2006/relationships/slideLayout" Target="../slideLayouts/slideLayout14.xml"/><Relationship Id="rId4" Type="http://schemas.openxmlformats.org/officeDocument/2006/relationships/slideLayout" Target="../slideLayouts/slideLayout15.xml"/><Relationship Id="rId5" Type="http://schemas.openxmlformats.org/officeDocument/2006/relationships/slideLayout" Target="../slideLayouts/slideLayout16.xml"/><Relationship Id="rId6" Type="http://schemas.openxmlformats.org/officeDocument/2006/relationships/slideLayout" Target="../slideLayouts/slideLayout17.xml"/><Relationship Id="rId7" Type="http://schemas.openxmlformats.org/officeDocument/2006/relationships/slideLayout" Target="../slideLayouts/slideLayout18.xml"/><Relationship Id="rId8" Type="http://schemas.openxmlformats.org/officeDocument/2006/relationships/slideLayout" Target="../slideLayouts/slideLayout19.xml"/><Relationship Id="rId9" Type="http://schemas.openxmlformats.org/officeDocument/2006/relationships/slideLayout" Target="../slideLayouts/slideLayout20.xml"/><Relationship Id="rId10" Type="http://schemas.openxmlformats.org/officeDocument/2006/relationships/slideLayout" Target="../slideLayouts/slideLayout2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9B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/>
              <a:t>11/22/15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6349683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09B2C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A96CD1F-3D44-AD40-AF91-7C41CBC0A7E2}" type="datetimeFigureOut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11/22/15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038128C-2208-FF41-9E8E-B18E5252B351}" type="slidenum">
              <a:rPr lang="en-US" smtClean="0">
                <a:solidFill>
                  <a:prstClr val="black">
                    <a:tint val="75000"/>
                  </a:prstClr>
                </a:solidFill>
                <a:latin typeface="Calibri"/>
              </a:rPr>
              <a:pPr/>
              <a:t>‹#›</a:t>
            </a:fld>
            <a:endParaRPr lang="en-US" dirty="0">
              <a:solidFill>
                <a:prstClr val="black">
                  <a:tint val="75000"/>
                </a:prstClr>
              </a:solidFill>
              <a:latin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511548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4" Type="http://schemas.openxmlformats.org/officeDocument/2006/relationships/image" Target="../media/image4.jpg"/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2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5.jpg"/><Relationship Id="rId3" Type="http://schemas.openxmlformats.org/officeDocument/2006/relationships/image" Target="../media/image6.jp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jp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8.jp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9259" r="37229" b="28243"/>
          <a:stretch/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384076" y="1401207"/>
            <a:ext cx="8249860" cy="1240393"/>
          </a:xfrm>
          <a:solidFill>
            <a:srgbClr val="000000">
              <a:alpha val="42000"/>
            </a:srgbClr>
          </a:solidFill>
        </p:spPr>
        <p:txBody>
          <a:bodyPr>
            <a:noAutofit/>
          </a:bodyPr>
          <a:lstStyle/>
          <a:p>
            <a:pPr algn="l"/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Invasive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insects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are non-native species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that lack natural controls. They cause far-reaching </a:t>
            </a:r>
            <a:r>
              <a:rPr lang="en-US" sz="2400" b="1" dirty="0">
                <a:solidFill>
                  <a:srgbClr val="FFFFFF"/>
                </a:solidFill>
                <a:latin typeface="Candara"/>
                <a:cs typeface="Candara"/>
              </a:rPr>
              <a:t>environmental </a:t>
            </a:r>
            <a:r>
              <a:rPr lang="en-US" sz="2400" b="1" dirty="0" smtClean="0">
                <a:solidFill>
                  <a:srgbClr val="FFFFFF"/>
                </a:solidFill>
                <a:latin typeface="Candara"/>
                <a:cs typeface="Candara"/>
              </a:rPr>
              <a:t>and economic damage and can threaten public health.</a:t>
            </a:r>
            <a:endParaRPr lang="en-US" sz="2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cxnSp>
        <p:nvCxnSpPr>
          <p:cNvPr id="9" name="Straight Connector 8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1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975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The Problem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</p:spTree>
    <p:extLst>
      <p:ext uri="{BB962C8B-B14F-4D97-AF65-F5344CB8AC3E}">
        <p14:creationId xmlns:p14="http://schemas.microsoft.com/office/powerpoint/2010/main" val="119660083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963288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4429643" y="1737153"/>
            <a:ext cx="4639407" cy="158134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  <a:spcAft>
                <a:spcPts val="3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They kill trees, threatening to wipe out native species with significant wildlife and ornamental value. </a:t>
            </a:r>
          </a:p>
          <a:p>
            <a:pPr algn="l">
              <a:spcAft>
                <a:spcPts val="1200"/>
              </a:spcAft>
            </a:pPr>
            <a:r>
              <a:rPr lang="en-US" sz="2000" i="1" dirty="0" smtClean="0">
                <a:solidFill>
                  <a:srgbClr val="000000"/>
                </a:solidFill>
                <a:latin typeface="Candara"/>
                <a:cs typeface="Candara"/>
              </a:rPr>
              <a:t>example: Emerald Ash Borer</a:t>
            </a:r>
          </a:p>
        </p:txBody>
      </p:sp>
      <p:grpSp>
        <p:nvGrpSpPr>
          <p:cNvPr id="3" name="Group 2"/>
          <p:cNvGrpSpPr/>
          <p:nvPr/>
        </p:nvGrpSpPr>
        <p:grpSpPr>
          <a:xfrm>
            <a:off x="3306209" y="1850340"/>
            <a:ext cx="943624" cy="926735"/>
            <a:chOff x="2576614" y="1629727"/>
            <a:chExt cx="949851" cy="926735"/>
          </a:xfrm>
        </p:grpSpPr>
        <p:sp>
          <p:nvSpPr>
            <p:cNvPr id="8" name="Oval 7"/>
            <p:cNvSpPr/>
            <p:nvPr/>
          </p:nvSpPr>
          <p:spPr>
            <a:xfrm>
              <a:off x="2576614" y="162972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3" name="Subtitle 2"/>
            <p:cNvSpPr txBox="1">
              <a:spLocks/>
            </p:cNvSpPr>
            <p:nvPr/>
          </p:nvSpPr>
          <p:spPr>
            <a:xfrm>
              <a:off x="2689483" y="162972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 smtClean="0">
                  <a:solidFill>
                    <a:schemeClr val="bg1"/>
                  </a:solidFill>
                  <a:latin typeface="Avenir Book"/>
                  <a:cs typeface="Avenir Book"/>
                </a:rPr>
                <a:t>1</a:t>
              </a:r>
            </a:p>
          </p:txBody>
        </p:sp>
      </p:grpSp>
      <p:grpSp>
        <p:nvGrpSpPr>
          <p:cNvPr id="4" name="Group 3"/>
          <p:cNvGrpSpPr/>
          <p:nvPr/>
        </p:nvGrpSpPr>
        <p:grpSpPr>
          <a:xfrm>
            <a:off x="3306209" y="3583827"/>
            <a:ext cx="943624" cy="926735"/>
            <a:chOff x="2616144" y="2886036"/>
            <a:chExt cx="949851" cy="926735"/>
          </a:xfrm>
        </p:grpSpPr>
        <p:sp>
          <p:nvSpPr>
            <p:cNvPr id="14" name="Oval 13"/>
            <p:cNvSpPr/>
            <p:nvPr/>
          </p:nvSpPr>
          <p:spPr>
            <a:xfrm>
              <a:off x="2616144" y="2886036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5" name="Subtitle 2"/>
            <p:cNvSpPr txBox="1">
              <a:spLocks/>
            </p:cNvSpPr>
            <p:nvPr/>
          </p:nvSpPr>
          <p:spPr>
            <a:xfrm>
              <a:off x="2729013" y="2886036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2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grpSp>
        <p:nvGrpSpPr>
          <p:cNvPr id="5" name="Group 4"/>
          <p:cNvGrpSpPr/>
          <p:nvPr/>
        </p:nvGrpSpPr>
        <p:grpSpPr>
          <a:xfrm>
            <a:off x="3306209" y="5218525"/>
            <a:ext cx="943624" cy="926735"/>
            <a:chOff x="2643472" y="4146787"/>
            <a:chExt cx="949851" cy="926735"/>
          </a:xfrm>
        </p:grpSpPr>
        <p:sp>
          <p:nvSpPr>
            <p:cNvPr id="16" name="Oval 15"/>
            <p:cNvSpPr/>
            <p:nvPr/>
          </p:nvSpPr>
          <p:spPr>
            <a:xfrm>
              <a:off x="2643472" y="4146787"/>
              <a:ext cx="949851" cy="926735"/>
            </a:xfrm>
            <a:prstGeom prst="ellipse">
              <a:avLst/>
            </a:prstGeom>
            <a:noFill/>
            <a:ln w="38100" cmpd="sng">
              <a:solidFill>
                <a:schemeClr val="bg1"/>
              </a:solidFill>
            </a:ln>
          </p:spPr>
          <p:style>
            <a:lnRef idx="2">
              <a:schemeClr val="dk1"/>
            </a:lnRef>
            <a:fillRef idx="1">
              <a:schemeClr val="lt1"/>
            </a:fillRef>
            <a:effectRef idx="0">
              <a:schemeClr val="dk1"/>
            </a:effectRef>
            <a:fontRef idx="minor">
              <a:schemeClr val="dk1"/>
            </a:fontRef>
          </p:style>
          <p:txBody>
            <a:bodyPr rtlCol="0" anchor="ctr"/>
            <a:lstStyle/>
            <a:p>
              <a:pPr algn="ctr"/>
              <a:endParaRPr lang="en-US" dirty="0">
                <a:ln w="76200" cmpd="sng">
                  <a:solidFill>
                    <a:srgbClr val="000000"/>
                  </a:solidFill>
                </a:ln>
              </a:endParaRPr>
            </a:p>
          </p:txBody>
        </p:sp>
        <p:sp>
          <p:nvSpPr>
            <p:cNvPr id="17" name="Subtitle 2"/>
            <p:cNvSpPr txBox="1">
              <a:spLocks/>
            </p:cNvSpPr>
            <p:nvPr/>
          </p:nvSpPr>
          <p:spPr>
            <a:xfrm>
              <a:off x="2756341" y="4146787"/>
              <a:ext cx="724112" cy="787777"/>
            </a:xfrm>
            <a:prstGeom prst="rect">
              <a:avLst/>
            </a:prstGeom>
            <a:noFill/>
            <a:ln>
              <a:noFill/>
            </a:ln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spcAft>
                  <a:spcPts val="1200"/>
                </a:spcAft>
              </a:pPr>
              <a:r>
                <a:rPr lang="en-US" sz="5000" dirty="0">
                  <a:solidFill>
                    <a:schemeClr val="bg1"/>
                  </a:solidFill>
                  <a:latin typeface="Avenir Book"/>
                  <a:cs typeface="Avenir Book"/>
                </a:rPr>
                <a:t>3</a:t>
              </a:r>
              <a:endParaRPr lang="en-US" sz="5000" dirty="0" smtClean="0">
                <a:solidFill>
                  <a:schemeClr val="bg1"/>
                </a:solidFill>
                <a:latin typeface="Avenir Book"/>
                <a:cs typeface="Avenir Book"/>
              </a:endParaRPr>
            </a:p>
          </p:txBody>
        </p:sp>
      </p:grpSp>
      <p:cxnSp>
        <p:nvCxnSpPr>
          <p:cNvPr id="18" name="Straight Connector 17"/>
          <p:cNvCxnSpPr/>
          <p:nvPr/>
        </p:nvCxnSpPr>
        <p:spPr>
          <a:xfrm flipV="1">
            <a:off x="486419" y="1172638"/>
            <a:ext cx="8147517" cy="2702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2" name="Title 1"/>
          <p:cNvSpPr txBox="1">
            <a:spLocks/>
          </p:cNvSpPr>
          <p:nvPr/>
        </p:nvSpPr>
        <p:spPr>
          <a:xfrm>
            <a:off x="384076" y="66812"/>
            <a:ext cx="8410202" cy="1132846"/>
          </a:xfrm>
          <a:prstGeom prst="rect">
            <a:avLst/>
          </a:prstGeom>
        </p:spPr>
        <p:txBody>
          <a:bodyPr vert="horz" lIns="91440" tIns="45720" rIns="91440" bIns="45720" rtlCol="0" anchor="ctr">
            <a:normAutofit fontScale="82500" lnSpcReduction="10000"/>
          </a:bodyPr>
          <a:lstStyle>
            <a:lvl1pPr algn="ctr" defTabSz="4572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5400" b="1" dirty="0" smtClean="0">
                <a:solidFill>
                  <a:srgbClr val="FFFFFF"/>
                </a:solidFill>
                <a:latin typeface="Candara"/>
                <a:cs typeface="Candara"/>
              </a:rPr>
              <a:t>Consequences of Invasive Insects</a:t>
            </a:r>
            <a:endParaRPr lang="en-US" sz="5400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0" name="Subtitle 2"/>
          <p:cNvSpPr txBox="1">
            <a:spLocks/>
          </p:cNvSpPr>
          <p:nvPr/>
        </p:nvSpPr>
        <p:spPr>
          <a:xfrm>
            <a:off x="4429643" y="3475082"/>
            <a:ext cx="4494974" cy="158042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3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They damage and destroy crops, causing economic harm to growers and consumers.</a:t>
            </a:r>
          </a:p>
          <a:p>
            <a:pPr algn="l">
              <a:spcAft>
                <a:spcPts val="300"/>
              </a:spcAft>
            </a:pPr>
            <a:r>
              <a:rPr lang="en-US" sz="2000" i="1" dirty="0" smtClean="0">
                <a:solidFill>
                  <a:srgbClr val="000000"/>
                </a:solidFill>
                <a:latin typeface="Candara"/>
                <a:cs typeface="Candara"/>
              </a:rPr>
              <a:t>example: Brown </a:t>
            </a:r>
            <a:r>
              <a:rPr lang="en-US" sz="2000" i="1" dirty="0" err="1" smtClean="0">
                <a:solidFill>
                  <a:srgbClr val="000000"/>
                </a:solidFill>
                <a:latin typeface="Candara"/>
                <a:cs typeface="Candara"/>
              </a:rPr>
              <a:t>Marmorated</a:t>
            </a:r>
            <a:r>
              <a:rPr lang="en-US" sz="2000" i="1" dirty="0" smtClean="0">
                <a:solidFill>
                  <a:srgbClr val="000000"/>
                </a:solidFill>
                <a:latin typeface="Candara"/>
                <a:cs typeface="Candara"/>
              </a:rPr>
              <a:t> Stink Bug</a:t>
            </a:r>
            <a:endParaRPr lang="en-US" sz="2000" i="1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21" name="Subtitle 2"/>
          <p:cNvSpPr txBox="1">
            <a:spLocks/>
          </p:cNvSpPr>
          <p:nvPr/>
        </p:nvSpPr>
        <p:spPr>
          <a:xfrm>
            <a:off x="4429643" y="5212720"/>
            <a:ext cx="4265464" cy="126937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Bef>
                <a:spcPts val="0"/>
              </a:spcBef>
              <a:spcAft>
                <a:spcPts val="300"/>
              </a:spcAft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They carry and spread diseases to people and wildlife.</a:t>
            </a:r>
          </a:p>
          <a:p>
            <a:pPr algn="l">
              <a:spcAft>
                <a:spcPts val="1200"/>
              </a:spcAft>
            </a:pPr>
            <a:r>
              <a:rPr lang="en-US" sz="2000" i="1" dirty="0" smtClean="0">
                <a:solidFill>
                  <a:srgbClr val="000000"/>
                </a:solidFill>
                <a:latin typeface="Candara"/>
                <a:cs typeface="Candara"/>
              </a:rPr>
              <a:t>example: Asian Tiger Mosquito</a:t>
            </a:r>
            <a:endParaRPr lang="en-US" sz="2000" i="1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pic>
        <p:nvPicPr>
          <p:cNvPr id="19" name="Picture 18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925" t="727" r="10" b="9184"/>
          <a:stretch/>
        </p:blipFill>
        <p:spPr>
          <a:xfrm>
            <a:off x="486419" y="1560243"/>
            <a:ext cx="2362200" cy="1426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24" name="Picture 23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4902" r="14902" b="7821"/>
          <a:stretch/>
        </p:blipFill>
        <p:spPr>
          <a:xfrm>
            <a:off x="486419" y="5055507"/>
            <a:ext cx="2362200" cy="1426588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pic>
        <p:nvPicPr>
          <p:cNvPr id="7" name="Picture 6" descr="5369382-LGPT.jpg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8565" r="4713" b="6179"/>
          <a:stretch/>
        </p:blipFill>
        <p:spPr>
          <a:xfrm>
            <a:off x="486420" y="3318499"/>
            <a:ext cx="2362199" cy="1405340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840613626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Rectangle 11"/>
          <p:cNvSpPr/>
          <p:nvPr/>
        </p:nvSpPr>
        <p:spPr>
          <a:xfrm>
            <a:off x="4122081" y="3923510"/>
            <a:ext cx="4183719" cy="17650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lnSpc>
                <a:spcPct val="110000"/>
              </a:lnSpc>
              <a:spcAft>
                <a:spcPts val="3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ndara"/>
                <a:cs typeface="Candara"/>
              </a:rPr>
              <a:t>foliage wilt &amp; thinning</a:t>
            </a:r>
            <a:endParaRPr lang="en-US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42900" indent="-342900">
              <a:lnSpc>
                <a:spcPct val="110000"/>
              </a:lnSpc>
              <a:spcAft>
                <a:spcPts val="3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ndara"/>
                <a:cs typeface="Candara"/>
              </a:rPr>
              <a:t>D-shaped exit holes</a:t>
            </a:r>
          </a:p>
          <a:p>
            <a:pPr marL="342900" indent="-342900">
              <a:lnSpc>
                <a:spcPct val="110000"/>
              </a:lnSpc>
              <a:spcAft>
                <a:spcPts val="3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ndara"/>
                <a:cs typeface="Candara"/>
              </a:rPr>
              <a:t>unusual woodpecker damage</a:t>
            </a:r>
            <a:endParaRPr lang="en-US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42900" indent="-342900">
              <a:lnSpc>
                <a:spcPct val="110000"/>
              </a:lnSpc>
              <a:spcAft>
                <a:spcPts val="3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ndara"/>
                <a:cs typeface="Candara"/>
              </a:rPr>
              <a:t>larval tracks under bark</a:t>
            </a:r>
            <a:endParaRPr lang="en-US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42900" indent="-342900">
              <a:lnSpc>
                <a:spcPct val="110000"/>
              </a:lnSpc>
              <a:spcAft>
                <a:spcPts val="300"/>
              </a:spcAft>
              <a:buFont typeface="Arial"/>
              <a:buChar char="•"/>
            </a:pPr>
            <a:r>
              <a:rPr lang="en-US" dirty="0" smtClean="0">
                <a:solidFill>
                  <a:srgbClr val="000000"/>
                </a:solidFill>
                <a:latin typeface="Candara"/>
                <a:cs typeface="Candara"/>
              </a:rPr>
              <a:t>unusual growth from trunks &amp; limbs</a:t>
            </a:r>
          </a:p>
        </p:txBody>
      </p:sp>
      <p:sp>
        <p:nvSpPr>
          <p:cNvPr id="6" name="Subtitle 2"/>
          <p:cNvSpPr txBox="1">
            <a:spLocks/>
          </p:cNvSpPr>
          <p:nvPr/>
        </p:nvSpPr>
        <p:spPr>
          <a:xfrm>
            <a:off x="2559981" y="3071604"/>
            <a:ext cx="6584019" cy="852696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2000" b="1" dirty="0" smtClean="0">
                <a:solidFill>
                  <a:schemeClr val="tx1"/>
                </a:solidFill>
                <a:latin typeface="Candara"/>
                <a:cs typeface="Candara"/>
              </a:rPr>
              <a:t>Emerald Ash Borer threatens </a:t>
            </a:r>
            <a:r>
              <a:rPr lang="en-US" sz="2000" b="1" u="sng" dirty="0" smtClean="0">
                <a:solidFill>
                  <a:schemeClr val="tx1"/>
                </a:solidFill>
                <a:latin typeface="Candara"/>
                <a:cs typeface="Candara"/>
              </a:rPr>
              <a:t>½ million</a:t>
            </a:r>
            <a:r>
              <a:rPr lang="en-US" sz="2000" b="1" dirty="0" smtClean="0">
                <a:solidFill>
                  <a:schemeClr val="tx1"/>
                </a:solidFill>
                <a:latin typeface="Candara"/>
                <a:cs typeface="Candara"/>
              </a:rPr>
              <a:t> ash trees in the Baltimore area.</a:t>
            </a:r>
            <a:r>
              <a:rPr lang="en-US" sz="2000" b="1" dirty="0">
                <a:solidFill>
                  <a:schemeClr val="tx1"/>
                </a:solidFill>
                <a:latin typeface="Candara"/>
                <a:cs typeface="Candara"/>
              </a:rPr>
              <a:t> </a:t>
            </a:r>
            <a:r>
              <a:rPr lang="en-US" sz="2000" b="1" dirty="0" smtClean="0">
                <a:solidFill>
                  <a:schemeClr val="tx1"/>
                </a:solidFill>
                <a:latin typeface="Candara"/>
                <a:cs typeface="Candara"/>
              </a:rPr>
              <a:t>Look out </a:t>
            </a:r>
            <a:r>
              <a:rPr lang="en-US" sz="2000" b="1" dirty="0">
                <a:solidFill>
                  <a:schemeClr val="tx1"/>
                </a:solidFill>
                <a:latin typeface="Candara"/>
                <a:cs typeface="Candara"/>
              </a:rPr>
              <a:t>for </a:t>
            </a:r>
            <a:r>
              <a:rPr lang="en-US" sz="2000" b="1" dirty="0" smtClean="0">
                <a:solidFill>
                  <a:schemeClr val="tx1"/>
                </a:solidFill>
                <a:latin typeface="Candara"/>
                <a:cs typeface="Candara"/>
              </a:rPr>
              <a:t>ash trees with:</a:t>
            </a:r>
            <a:endParaRPr lang="en-US" sz="2000" b="1" dirty="0">
              <a:solidFill>
                <a:schemeClr val="tx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584019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600" b="1" dirty="0" smtClean="0">
                <a:solidFill>
                  <a:schemeClr val="bg1"/>
                </a:solidFill>
                <a:latin typeface="Candara"/>
                <a:cs typeface="Candara"/>
              </a:rPr>
              <a:t>Report Them</a:t>
            </a:r>
            <a:endParaRPr lang="en-US" sz="4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 smtClean="0">
                <a:solidFill>
                  <a:schemeClr val="bg1"/>
                </a:solidFill>
                <a:latin typeface="Avenir Book"/>
                <a:cs typeface="Avenir Book"/>
              </a:rPr>
              <a:t>1</a:t>
            </a: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" name="Rectangle 1"/>
          <p:cNvSpPr/>
          <p:nvPr/>
        </p:nvSpPr>
        <p:spPr>
          <a:xfrm>
            <a:off x="2559981" y="6033358"/>
            <a:ext cx="6393519" cy="56938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550" dirty="0" smtClean="0">
                <a:solidFill>
                  <a:srgbClr val="000000"/>
                </a:solidFill>
                <a:latin typeface="Candara"/>
                <a:cs typeface="Candara"/>
              </a:rPr>
              <a:t>* In Maryland, report suspected infestations to the </a:t>
            </a:r>
            <a:r>
              <a:rPr lang="en-US" sz="1550" dirty="0">
                <a:solidFill>
                  <a:srgbClr val="000000"/>
                </a:solidFill>
                <a:latin typeface="Candara"/>
                <a:cs typeface="Candara"/>
              </a:rPr>
              <a:t>University of Maryland Cooperative </a:t>
            </a:r>
            <a:r>
              <a:rPr lang="en-US" sz="1550" dirty="0" smtClean="0">
                <a:solidFill>
                  <a:srgbClr val="000000"/>
                </a:solidFill>
                <a:latin typeface="Candara"/>
                <a:cs typeface="Candara"/>
              </a:rPr>
              <a:t>Extension or the Maryland Department </a:t>
            </a:r>
            <a:r>
              <a:rPr lang="en-US" sz="1550" dirty="0">
                <a:solidFill>
                  <a:srgbClr val="000000"/>
                </a:solidFill>
                <a:latin typeface="Candara"/>
                <a:cs typeface="Candara"/>
              </a:rPr>
              <a:t>of </a:t>
            </a:r>
            <a:r>
              <a:rPr lang="en-US" sz="1550" dirty="0" smtClean="0">
                <a:solidFill>
                  <a:srgbClr val="000000"/>
                </a:solidFill>
                <a:latin typeface="Candara"/>
                <a:cs typeface="Candara"/>
              </a:rPr>
              <a:t>Agriculture. </a:t>
            </a:r>
            <a:endParaRPr lang="en-US" sz="1550" dirty="0">
              <a:solidFill>
                <a:srgbClr val="000000"/>
              </a:solidFill>
              <a:latin typeface="Candara"/>
              <a:cs typeface="Candara"/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2559981" y="2165642"/>
            <a:ext cx="6393519" cy="7694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When a species is just beginning to invade a region, report sightings to the proper authorities.</a:t>
            </a:r>
            <a:r>
              <a:rPr lang="en-US" sz="2200" dirty="0" smtClean="0">
                <a:solidFill>
                  <a:srgbClr val="000000"/>
                </a:solidFill>
                <a:latin typeface="Candara"/>
                <a:cs typeface="Candara"/>
              </a:rPr>
              <a:t>*</a:t>
            </a:r>
          </a:p>
        </p:txBody>
      </p:sp>
      <p:grpSp>
        <p:nvGrpSpPr>
          <p:cNvPr id="22" name="Group 21"/>
          <p:cNvGrpSpPr/>
          <p:nvPr/>
        </p:nvGrpSpPr>
        <p:grpSpPr>
          <a:xfrm>
            <a:off x="456218" y="3238500"/>
            <a:ext cx="1794019" cy="1940501"/>
            <a:chOff x="456218" y="3238500"/>
            <a:chExt cx="1794019" cy="1940501"/>
          </a:xfrm>
        </p:grpSpPr>
        <p:pic>
          <p:nvPicPr>
            <p:cNvPr id="17" name="Picture 16"/>
            <p:cNvPicPr>
              <a:picLocks noChangeAspect="1"/>
            </p:cNvPicPr>
            <p:nvPr/>
          </p:nvPicPr>
          <p:blipFill rotWithShape="1"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1386" t="29692" b="6783"/>
            <a:stretch/>
          </p:blipFill>
          <p:spPr>
            <a:xfrm>
              <a:off x="456218" y="3238500"/>
              <a:ext cx="1794019" cy="1940501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0" name="Subtitle 2"/>
            <p:cNvSpPr txBox="1">
              <a:spLocks/>
            </p:cNvSpPr>
            <p:nvPr/>
          </p:nvSpPr>
          <p:spPr>
            <a:xfrm>
              <a:off x="867211" y="4830785"/>
              <a:ext cx="1145091" cy="266361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sz="1400" b="1" i="1" dirty="0" smtClean="0">
                  <a:solidFill>
                    <a:schemeClr val="bg1"/>
                  </a:solidFill>
                  <a:latin typeface="Candara"/>
                  <a:cs typeface="Candara"/>
                </a:rPr>
                <a:t>Larval tracks</a:t>
              </a:r>
            </a:p>
            <a:p>
              <a:pPr algn="l"/>
              <a:endParaRPr lang="en-US" sz="1800" b="1" dirty="0">
                <a:solidFill>
                  <a:schemeClr val="bg1"/>
                </a:solidFill>
                <a:latin typeface="Candara"/>
                <a:cs typeface="Candara"/>
              </a:endParaRPr>
            </a:p>
          </p:txBody>
        </p:sp>
      </p:grpSp>
      <p:grpSp>
        <p:nvGrpSpPr>
          <p:cNvPr id="16" name="Group 15"/>
          <p:cNvGrpSpPr/>
          <p:nvPr/>
        </p:nvGrpSpPr>
        <p:grpSpPr>
          <a:xfrm>
            <a:off x="2037995" y="3924300"/>
            <a:ext cx="1818730" cy="1764308"/>
            <a:chOff x="2647487" y="3924300"/>
            <a:chExt cx="1818730" cy="1764308"/>
          </a:xfrm>
        </p:grpSpPr>
        <p:pic>
          <p:nvPicPr>
            <p:cNvPr id="3" name="Picture 2" descr="1439002-PPT.jpg"/>
            <p:cNvPicPr>
              <a:picLocks noChangeAspect="1"/>
            </p:cNvPicPr>
            <p:nvPr/>
          </p:nvPicPr>
          <p:blipFill rotWithShape="1"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 l="20065" t="27112" r="29843"/>
            <a:stretch/>
          </p:blipFill>
          <p:spPr>
            <a:xfrm>
              <a:off x="2647487" y="3924300"/>
              <a:ext cx="1818730" cy="1764308"/>
            </a:xfrm>
            <a:prstGeom prst="rect">
              <a:avLst/>
            </a:prstGeom>
            <a:ln>
              <a:noFill/>
            </a:ln>
            <a:effectLst>
              <a:outerShdw blurRad="292100" dist="139700" dir="2700000" algn="tl" rotWithShape="0">
                <a:srgbClr val="333333">
                  <a:alpha val="65000"/>
                </a:srgbClr>
              </a:outerShdw>
            </a:effectLst>
          </p:spPr>
        </p:pic>
        <p:sp>
          <p:nvSpPr>
            <p:cNvPr id="21" name="Subtitle 2"/>
            <p:cNvSpPr txBox="1">
              <a:spLocks/>
            </p:cNvSpPr>
            <p:nvPr/>
          </p:nvSpPr>
          <p:spPr>
            <a:xfrm>
              <a:off x="2734993" y="5232400"/>
              <a:ext cx="1643719" cy="275311"/>
            </a:xfrm>
            <a:prstGeom prst="rect">
              <a:avLst/>
            </a:prstGeom>
            <a:solidFill>
              <a:schemeClr val="tx1">
                <a:alpha val="30000"/>
              </a:schemeClr>
            </a:solidFill>
          </p:spPr>
          <p:txBody>
            <a:bodyPr vert="horz" lIns="91440" tIns="45720" rIns="91440" bIns="45720" rtlCol="0">
              <a:noAutofit/>
            </a:bodyPr>
            <a:lstStyle>
              <a:lvl1pPr marL="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32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1pPr>
              <a:lvl2pPr marL="457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8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2pPr>
              <a:lvl3pPr marL="914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4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3pPr>
              <a:lvl4pPr marL="1371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4pPr>
              <a:lvl5pPr marL="18288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5pPr>
              <a:lvl6pPr marL="22860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6pPr>
              <a:lvl7pPr marL="27432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7pPr>
              <a:lvl8pPr marL="32004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8pPr>
              <a:lvl9pPr marL="3657600" indent="0" algn="ctr" defTabSz="457200" rtl="0" eaLnBrk="1" latinLnBrk="0" hangingPunct="1">
                <a:spcBef>
                  <a:spcPct val="20000"/>
                </a:spcBef>
                <a:buFont typeface="Arial"/>
                <a:buNone/>
                <a:defRPr sz="2000" kern="1200">
                  <a:solidFill>
                    <a:schemeClr val="tx1">
                      <a:tint val="75000"/>
                    </a:schemeClr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>
                <a:lnSpc>
                  <a:spcPct val="80000"/>
                </a:lnSpc>
              </a:pPr>
              <a:r>
                <a:rPr lang="en-US" sz="1400" b="1" i="1" dirty="0" smtClean="0">
                  <a:solidFill>
                    <a:schemeClr val="bg1"/>
                  </a:solidFill>
                  <a:latin typeface="Candara"/>
                  <a:cs typeface="Candara"/>
                </a:rPr>
                <a:t>D-shaped exit hole</a:t>
              </a:r>
            </a:p>
            <a:p>
              <a:pPr algn="l"/>
              <a:endParaRPr lang="en-US" sz="1800" b="1" dirty="0">
                <a:solidFill>
                  <a:schemeClr val="bg1"/>
                </a:solidFill>
                <a:latin typeface="Candara"/>
                <a:cs typeface="Candara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845013100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9" name="Subtitle 2"/>
          <p:cNvSpPr txBox="1">
            <a:spLocks/>
          </p:cNvSpPr>
          <p:nvPr/>
        </p:nvSpPr>
        <p:spPr>
          <a:xfrm>
            <a:off x="2559981" y="1172638"/>
            <a:ext cx="6584019" cy="1127302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800" b="1" dirty="0" smtClean="0">
                <a:solidFill>
                  <a:schemeClr val="bg1"/>
                </a:solidFill>
                <a:latin typeface="Candara"/>
                <a:cs typeface="Candara"/>
              </a:rPr>
              <a:t>Don’t Spread Them</a:t>
            </a:r>
            <a:endParaRPr lang="en-US" sz="48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7" name="Oval 6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14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2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19" name="Straight Connector 18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3" name="Picture 2" descr="1387802466_41f1d89980_o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900" y="2603500"/>
            <a:ext cx="3807573" cy="27363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  <p:sp>
        <p:nvSpPr>
          <p:cNvPr id="4" name="Rectangle 3"/>
          <p:cNvSpPr/>
          <p:nvPr/>
        </p:nvSpPr>
        <p:spPr>
          <a:xfrm>
            <a:off x="4572000" y="2400300"/>
            <a:ext cx="4222278" cy="427809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 smtClean="0">
                <a:latin typeface="Candara"/>
                <a:cs typeface="Candara"/>
              </a:rPr>
              <a:t>Insects can hide in firewood. Never </a:t>
            </a:r>
            <a:r>
              <a:rPr lang="en-US" sz="2400" b="1" dirty="0">
                <a:latin typeface="Candara"/>
                <a:cs typeface="Candara"/>
              </a:rPr>
              <a:t>transport firewood! </a:t>
            </a:r>
            <a:br>
              <a:rPr lang="en-US" sz="2400" b="1" dirty="0">
                <a:latin typeface="Candara"/>
                <a:cs typeface="Candara"/>
              </a:rPr>
            </a:br>
            <a:r>
              <a:rPr lang="en-US" sz="2400" b="1" dirty="0">
                <a:latin typeface="Candara"/>
                <a:cs typeface="Candara"/>
              </a:rPr>
              <a:t>Buy it where you burn it</a:t>
            </a:r>
            <a:r>
              <a:rPr lang="en-US" sz="2400" b="1" dirty="0" smtClean="0">
                <a:latin typeface="Candara"/>
                <a:cs typeface="Candara"/>
              </a:rPr>
              <a:t>.</a:t>
            </a:r>
          </a:p>
          <a:p>
            <a:pPr>
              <a:spcAft>
                <a:spcPts val="1200"/>
              </a:spcAft>
            </a:pPr>
            <a:r>
              <a:rPr lang="en-US" sz="2000" dirty="0" smtClean="0">
                <a:latin typeface="Candara"/>
                <a:cs typeface="Candara"/>
              </a:rPr>
              <a:t>Invasive insects kill trees, and sometimes those trees end up as firewood. The insects can hitch a ride on the firewood and end up far from their original location, where they establish new populations. </a:t>
            </a:r>
          </a:p>
          <a:p>
            <a:pPr>
              <a:spcAft>
                <a:spcPts val="1200"/>
              </a:spcAft>
            </a:pPr>
            <a:r>
              <a:rPr lang="en-US" sz="2000" dirty="0" smtClean="0">
                <a:latin typeface="Candara"/>
                <a:cs typeface="Candara"/>
              </a:rPr>
              <a:t>Buy your firewood at your final destination so you don’t spread invasive pests!</a:t>
            </a:r>
          </a:p>
        </p:txBody>
      </p:sp>
    </p:spTree>
    <p:extLst>
      <p:ext uri="{BB962C8B-B14F-4D97-AF65-F5344CB8AC3E}">
        <p14:creationId xmlns:p14="http://schemas.microsoft.com/office/powerpoint/2010/main" val="1835756074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8" name="Subtitle 2"/>
          <p:cNvSpPr txBox="1">
            <a:spLocks/>
          </p:cNvSpPr>
          <p:nvPr/>
        </p:nvSpPr>
        <p:spPr>
          <a:xfrm>
            <a:off x="2559981" y="1172638"/>
            <a:ext cx="6584019" cy="996270"/>
          </a:xfrm>
          <a:prstGeom prst="rect">
            <a:avLst/>
          </a:prstGeom>
          <a:noFill/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>
              <a:spcAft>
                <a:spcPts val="1200"/>
              </a:spcAft>
            </a:pPr>
            <a:r>
              <a:rPr lang="en-US" sz="4600" b="1" dirty="0" smtClean="0">
                <a:solidFill>
                  <a:schemeClr val="bg1"/>
                </a:solidFill>
                <a:latin typeface="Candara"/>
                <a:cs typeface="Candara"/>
              </a:rPr>
              <a:t>Don’t Harbor Them</a:t>
            </a:r>
            <a:endParaRPr lang="en-US" sz="4600" b="1" dirty="0">
              <a:solidFill>
                <a:schemeClr val="bg1"/>
              </a:solidFill>
              <a:latin typeface="Candara"/>
              <a:cs typeface="Candara"/>
            </a:endParaRPr>
          </a:p>
        </p:txBody>
      </p:sp>
      <p:sp>
        <p:nvSpPr>
          <p:cNvPr id="19" name="Subtitle 2"/>
          <p:cNvSpPr txBox="1">
            <a:spLocks/>
          </p:cNvSpPr>
          <p:nvPr/>
        </p:nvSpPr>
        <p:spPr>
          <a:xfrm>
            <a:off x="2559981" y="533217"/>
            <a:ext cx="6136755" cy="65746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r>
              <a:rPr lang="en-US" b="1" dirty="0" smtClean="0">
                <a:solidFill>
                  <a:srgbClr val="FFFFFF"/>
                </a:solidFill>
                <a:latin typeface="Candara"/>
                <a:cs typeface="Candara"/>
              </a:rPr>
              <a:t>What Can You Do about It?</a:t>
            </a:r>
            <a:endParaRPr lang="en-US" b="1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cxnSp>
        <p:nvCxnSpPr>
          <p:cNvPr id="20" name="Straight Connector 19"/>
          <p:cNvCxnSpPr/>
          <p:nvPr/>
        </p:nvCxnSpPr>
        <p:spPr>
          <a:xfrm>
            <a:off x="2559981" y="1172638"/>
            <a:ext cx="6073955" cy="0"/>
          </a:xfrm>
          <a:prstGeom prst="line">
            <a:avLst/>
          </a:prstGeom>
          <a:ln>
            <a:solidFill>
              <a:srgbClr val="FFFFFF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21" name="Oval 20"/>
          <p:cNvSpPr/>
          <p:nvPr/>
        </p:nvSpPr>
        <p:spPr>
          <a:xfrm>
            <a:off x="645295" y="615757"/>
            <a:ext cx="1591892" cy="1553151"/>
          </a:xfrm>
          <a:prstGeom prst="ellipse">
            <a:avLst/>
          </a:prstGeom>
          <a:noFill/>
          <a:ln w="95250" cmpd="sng">
            <a:solidFill>
              <a:schemeClr val="bg1"/>
            </a:solidFill>
          </a:ln>
        </p:spPr>
        <p:style>
          <a:lnRef idx="2">
            <a:schemeClr val="dk1"/>
          </a:lnRef>
          <a:fillRef idx="1">
            <a:schemeClr val="lt1"/>
          </a:fillRef>
          <a:effectRef idx="0">
            <a:schemeClr val="dk1"/>
          </a:effectRef>
          <a:fontRef idx="minor">
            <a:schemeClr val="dk1"/>
          </a:fontRef>
        </p:style>
        <p:txBody>
          <a:bodyPr rtlCol="0" anchor="ctr"/>
          <a:lstStyle/>
          <a:p>
            <a:pPr algn="ctr"/>
            <a:endParaRPr lang="en-US" dirty="0">
              <a:ln w="76200" cmpd="sng">
                <a:solidFill>
                  <a:srgbClr val="000000"/>
                </a:solidFill>
              </a:ln>
            </a:endParaRPr>
          </a:p>
        </p:txBody>
      </p:sp>
      <p:sp>
        <p:nvSpPr>
          <p:cNvPr id="22" name="Subtitle 2"/>
          <p:cNvSpPr txBox="1">
            <a:spLocks/>
          </p:cNvSpPr>
          <p:nvPr/>
        </p:nvSpPr>
        <p:spPr>
          <a:xfrm>
            <a:off x="824427" y="557631"/>
            <a:ext cx="1213568" cy="1320266"/>
          </a:xfrm>
          <a:prstGeom prst="rect">
            <a:avLst/>
          </a:prstGeom>
          <a:noFill/>
          <a:ln>
            <a:noFill/>
          </a:ln>
        </p:spPr>
        <p:txBody>
          <a:bodyPr vert="horz" lIns="91440" tIns="45720" rIns="91440" bIns="45720" rtlCol="0">
            <a:no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spcAft>
                <a:spcPts val="1200"/>
              </a:spcAft>
            </a:pPr>
            <a:r>
              <a:rPr lang="en-US" sz="9600" dirty="0">
                <a:solidFill>
                  <a:schemeClr val="bg1"/>
                </a:solidFill>
                <a:latin typeface="Avenir Book"/>
                <a:cs typeface="Avenir Book"/>
              </a:rPr>
              <a:t>3</a:t>
            </a:r>
            <a:endParaRPr lang="en-US" sz="9600" dirty="0" smtClean="0">
              <a:solidFill>
                <a:schemeClr val="bg1"/>
              </a:solidFill>
              <a:latin typeface="Avenir Book"/>
              <a:cs typeface="Avenir Book"/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2559983" y="2876054"/>
            <a:ext cx="6271736" cy="212365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Asian Tiger Mosquitos breed in water.</a:t>
            </a:r>
          </a:p>
          <a:p>
            <a:pPr marL="365760"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Drain and remove their breeding </a:t>
            </a:r>
            <a:r>
              <a:rPr lang="en-US" sz="2000" dirty="0" smtClean="0">
                <a:latin typeface="Candara"/>
                <a:cs typeface="Candara"/>
              </a:rPr>
              <a:t>sites: </a:t>
            </a:r>
            <a:br>
              <a:rPr lang="en-US" sz="2000" dirty="0" smtClean="0">
                <a:latin typeface="Candara"/>
                <a:cs typeface="Candara"/>
              </a:rPr>
            </a:b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tires</a:t>
            </a:r>
            <a:r>
              <a:rPr lang="en-US" sz="2000" dirty="0">
                <a:solidFill>
                  <a:srgbClr val="000000"/>
                </a:solidFill>
                <a:latin typeface="Candara"/>
                <a:cs typeface="Candara"/>
              </a:rPr>
              <a:t>, clogged gutters, buckets, flower pots, tarps, toys, </a:t>
            </a: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or anywhere water can collect. Screen </a:t>
            </a:r>
            <a:r>
              <a:rPr lang="en-US" sz="2000" dirty="0">
                <a:solidFill>
                  <a:srgbClr val="000000"/>
                </a:solidFill>
                <a:latin typeface="Candara"/>
                <a:cs typeface="Candara"/>
              </a:rPr>
              <a:t>rain </a:t>
            </a: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barrel </a:t>
            </a:r>
            <a:r>
              <a:rPr lang="en-US" sz="2000" dirty="0">
                <a:solidFill>
                  <a:srgbClr val="000000"/>
                </a:solidFill>
                <a:latin typeface="Candara"/>
                <a:cs typeface="Candara"/>
              </a:rPr>
              <a:t>tops. </a:t>
            </a: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For </a:t>
            </a:r>
            <a:r>
              <a:rPr lang="en-US" sz="2000" dirty="0">
                <a:solidFill>
                  <a:srgbClr val="000000"/>
                </a:solidFill>
                <a:latin typeface="Candara"/>
                <a:cs typeface="Candara"/>
              </a:rPr>
              <a:t>bird baths, rinse/refill often or use environmentally safe mosquito dunks</a:t>
            </a: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.</a:t>
            </a:r>
          </a:p>
        </p:txBody>
      </p:sp>
      <p:sp>
        <p:nvSpPr>
          <p:cNvPr id="17" name="Rectangle 16"/>
          <p:cNvSpPr/>
          <p:nvPr/>
        </p:nvSpPr>
        <p:spPr>
          <a:xfrm>
            <a:off x="2559981" y="2338512"/>
            <a:ext cx="5963382" cy="46166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Aft>
                <a:spcPts val="1200"/>
              </a:spcAft>
            </a:pPr>
            <a:r>
              <a:rPr lang="en-US" sz="2400" b="1" dirty="0" smtClean="0">
                <a:latin typeface="Candara"/>
                <a:cs typeface="Candara"/>
              </a:rPr>
              <a:t>Eliminate breeding and overwintering sites.</a:t>
            </a:r>
            <a:endParaRPr lang="en-US" sz="2000" b="1" dirty="0" smtClean="0">
              <a:latin typeface="Candara"/>
              <a:cs typeface="Candara"/>
            </a:endParaRPr>
          </a:p>
        </p:txBody>
      </p:sp>
      <p:sp>
        <p:nvSpPr>
          <p:cNvPr id="4" name="Rectangle 3"/>
          <p:cNvSpPr/>
          <p:nvPr/>
        </p:nvSpPr>
        <p:spPr>
          <a:xfrm>
            <a:off x="1458195" y="5210344"/>
            <a:ext cx="72385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342900" indent="-342900">
              <a:spcAft>
                <a:spcPts val="1200"/>
              </a:spcAft>
              <a:buFont typeface="Wingdings" charset="2"/>
              <a:buChar char="Ø"/>
            </a:pP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Brown </a:t>
            </a:r>
            <a:r>
              <a:rPr lang="en-US" sz="2200" b="1" dirty="0" err="1" smtClean="0">
                <a:solidFill>
                  <a:srgbClr val="000000"/>
                </a:solidFill>
                <a:latin typeface="Candara"/>
                <a:cs typeface="Candara"/>
              </a:rPr>
              <a:t>Marmorated</a:t>
            </a: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 Stink Bugs </a:t>
            </a:r>
            <a:r>
              <a:rPr lang="en-US" sz="2200" b="1" dirty="0">
                <a:solidFill>
                  <a:srgbClr val="000000"/>
                </a:solidFill>
                <a:latin typeface="Candara"/>
                <a:cs typeface="Candara"/>
              </a:rPr>
              <a:t>overwinter in </a:t>
            </a:r>
            <a:r>
              <a:rPr lang="en-US" sz="2200" b="1" dirty="0" smtClean="0">
                <a:solidFill>
                  <a:srgbClr val="000000"/>
                </a:solidFill>
                <a:latin typeface="Candara"/>
                <a:cs typeface="Candara"/>
              </a:rPr>
              <a:t>homes. </a:t>
            </a:r>
            <a:endParaRPr lang="en-US" sz="2200" b="1" dirty="0">
              <a:solidFill>
                <a:srgbClr val="000000"/>
              </a:solidFill>
              <a:latin typeface="Candara"/>
              <a:cs typeface="Candara"/>
            </a:endParaRPr>
          </a:p>
          <a:p>
            <a:pPr marL="365760" lvl="1">
              <a:spcAft>
                <a:spcPts val="1200"/>
              </a:spcAft>
            </a:pPr>
            <a:r>
              <a:rPr lang="en-US" sz="2000" dirty="0" smtClean="0">
                <a:solidFill>
                  <a:srgbClr val="000000"/>
                </a:solidFill>
                <a:latin typeface="Candara"/>
                <a:cs typeface="Candara"/>
              </a:rPr>
              <a:t>Keep them out by </a:t>
            </a:r>
            <a:r>
              <a:rPr lang="en-US" sz="2000" dirty="0">
                <a:solidFill>
                  <a:srgbClr val="000000"/>
                </a:solidFill>
                <a:latin typeface="Candara"/>
                <a:cs typeface="Candara"/>
              </a:rPr>
              <a:t>plugging entry holes with caulk or screens. Dispose of the ones you find in trash or soapy water</a:t>
            </a:r>
            <a:r>
              <a:rPr lang="en-US" sz="2000" b="1" dirty="0">
                <a:solidFill>
                  <a:srgbClr val="000000"/>
                </a:solidFill>
                <a:latin typeface="Candara"/>
                <a:cs typeface="Candara"/>
              </a:rPr>
              <a:t>. </a:t>
            </a:r>
          </a:p>
        </p:txBody>
      </p:sp>
      <p:pic>
        <p:nvPicPr>
          <p:cNvPr id="8" name="Picture 7" descr="6717954831_14f1693cdf_o.jpg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2447" t="3495" r="56282" b="25574"/>
          <a:stretch/>
        </p:blipFill>
        <p:spPr>
          <a:xfrm rot="21169827">
            <a:off x="469680" y="2905441"/>
            <a:ext cx="1831530" cy="2090654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1212836793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Subtitle 2"/>
          <p:cNvSpPr txBox="1">
            <a:spLocks/>
          </p:cNvSpPr>
          <p:nvPr/>
        </p:nvSpPr>
        <p:spPr>
          <a:xfrm>
            <a:off x="598210" y="2876054"/>
            <a:ext cx="8196068" cy="315603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 marL="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32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1pPr>
            <a:lvl2pPr marL="457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8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2pPr>
            <a:lvl3pPr marL="914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4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3pPr>
            <a:lvl4pPr marL="1371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4pPr>
            <a:lvl5pPr marL="18288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5pPr>
            <a:lvl6pPr marL="22860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6pPr>
            <a:lvl7pPr marL="27432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7pPr>
            <a:lvl8pPr marL="32004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8pPr>
            <a:lvl9pPr marL="3657600" indent="0" algn="ctr" defTabSz="457200" rtl="0" eaLnBrk="1" latinLnBrk="0" hangingPunct="1">
              <a:spcBef>
                <a:spcPct val="20000"/>
              </a:spcBef>
              <a:buFont typeface="Arial"/>
              <a:buNone/>
              <a:defRPr sz="2000" kern="1200">
                <a:solidFill>
                  <a:schemeClr val="tx1">
                    <a:tint val="75000"/>
                  </a:schemeClr>
                </a:solidFill>
                <a:latin typeface="+mn-lt"/>
                <a:ea typeface="+mn-ea"/>
                <a:cs typeface="+mn-cs"/>
              </a:defRPr>
            </a:lvl9pPr>
          </a:lstStyle>
          <a:p>
            <a:pPr algn="l"/>
            <a:endParaRPr lang="en-US" dirty="0">
              <a:solidFill>
                <a:srgbClr val="FFFFFF"/>
              </a:solidFill>
              <a:latin typeface="Candara"/>
              <a:cs typeface="Candara"/>
            </a:endParaRPr>
          </a:p>
        </p:txBody>
      </p:sp>
      <p:sp>
        <p:nvSpPr>
          <p:cNvPr id="23" name="Shape 147"/>
          <p:cNvSpPr txBox="1">
            <a:spLocks noGrp="1"/>
          </p:cNvSpPr>
          <p:nvPr>
            <p:ph type="subTitle" idx="1"/>
          </p:nvPr>
        </p:nvSpPr>
        <p:spPr>
          <a:xfrm>
            <a:off x="384076" y="1401207"/>
            <a:ext cx="8410202" cy="5338260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t" anchorCtr="0">
            <a:noAutofit/>
          </a:bodyPr>
          <a:lstStyle/>
          <a:p>
            <a:pPr marR="0" lvl="0" algn="l" rtl="0"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Photos used </a:t>
            </a:r>
            <a:r>
              <a:rPr lang="en-US" sz="20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under </a:t>
            </a:r>
            <a:r>
              <a:rPr lang="en-US" sz="20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 Commons licenses:</a:t>
            </a:r>
          </a:p>
          <a:p>
            <a:pPr lvl="1" algn="l">
              <a:spcBef>
                <a:spcPts val="10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https://creativecommons.org/licenses/by/3.0/legalcode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“Emerald Ash Borer” by Debbie Miller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, USDA Forest 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Service,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Bugwood.org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“Brown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Marmorated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 Stink Bug” by Susan Ellis,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Bugwood.org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“Asian Tiger Mosquito” by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Ary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Farajollahi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,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cs typeface="Candara"/>
              </a:rPr>
              <a:t>Bugwood.org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“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Emerald Ash Borer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galleries” 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by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Kelly 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cs typeface="Candara"/>
              </a:rPr>
              <a:t>Oten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, North Carolina Forest Service,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cs typeface="Candara"/>
              </a:rPr>
              <a:t>Bugwood.org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“Emerald Ash Borer exit hole” by David R. McKay, USDA APHIS PPQ,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cs typeface="Candara"/>
              </a:rPr>
              <a:t>Bugwood.org</a:t>
            </a:r>
            <a:r>
              <a:rPr lang="en-US" sz="1800" b="1" dirty="0">
                <a:solidFill>
                  <a:srgbClr val="000000"/>
                </a:solidFill>
                <a:latin typeface="Candara"/>
                <a:cs typeface="Candara"/>
              </a:rPr>
              <a:t> 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cs typeface="Candara"/>
              </a:rPr>
              <a:t>(cropped)</a:t>
            </a: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https://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/licenses/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by-</a:t>
            </a:r>
            <a:r>
              <a:rPr lang="en-US" sz="1800" b="1" dirty="0" err="1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2.0/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“Firewood 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2” by Aaron Ortiz via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lvl="1" algn="l">
              <a:lnSpc>
                <a:spcPct val="150000"/>
              </a:lnSpc>
              <a:spcBef>
                <a:spcPts val="480"/>
              </a:spcBef>
              <a:buClr>
                <a:schemeClr val="tx1">
                  <a:lumMod val="75000"/>
                  <a:lumOff val="25000"/>
                </a:schemeClr>
              </a:buClr>
              <a:buSzPct val="25000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https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://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creativecommons.org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/licenses/by-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nc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/2.0/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legalcode</a:t>
            </a: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r>
              <a:rPr lang="en-US" sz="1800" b="1" dirty="0" smtClean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“Old 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Tires” by Jayme del Rosario via </a:t>
            </a:r>
            <a:r>
              <a:rPr lang="en-US" sz="1800" b="1" dirty="0" err="1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flickr.com</a:t>
            </a:r>
            <a:r>
              <a:rPr lang="en-US" sz="1800" b="1" dirty="0">
                <a:solidFill>
                  <a:srgbClr val="000000"/>
                </a:solidFill>
                <a:latin typeface="Candara"/>
                <a:ea typeface="Galdeano"/>
                <a:cs typeface="Candara"/>
                <a:sym typeface="Galdeano"/>
              </a:rPr>
              <a:t> (cropped)</a:t>
            </a:r>
          </a:p>
          <a:p>
            <a:pPr marL="857250" lvl="1" indent="-285750" algn="l">
              <a:spcBef>
                <a:spcPts val="480"/>
              </a:spcBef>
              <a:buSzPct val="100000"/>
              <a:buFont typeface="Arial"/>
              <a:buChar char="•"/>
            </a:pPr>
            <a:endParaRPr lang="en-US" sz="1800" b="1" dirty="0">
              <a:solidFill>
                <a:srgbClr val="000000"/>
              </a:solidFill>
              <a:latin typeface="Candara"/>
              <a:ea typeface="Galdeano"/>
              <a:cs typeface="Candara"/>
              <a:sym typeface="Galdeano"/>
            </a:endParaRPr>
          </a:p>
          <a:p>
            <a:pPr marL="857250" lvl="1" indent="-285750" algn="l">
              <a:spcBef>
                <a:spcPts val="480"/>
              </a:spcBef>
              <a:buClr>
                <a:schemeClr val="bg1"/>
              </a:buClr>
              <a:buSzPct val="100000"/>
              <a:buFont typeface="Arial"/>
              <a:buChar char="•"/>
            </a:pPr>
            <a:endParaRPr lang="en-US" sz="1800" b="1" dirty="0" smtClean="0">
              <a:solidFill>
                <a:srgbClr val="000000"/>
              </a:solidFill>
              <a:latin typeface="Candara"/>
              <a:cs typeface="Candara"/>
              <a:sym typeface="Galdeano"/>
            </a:endParaRPr>
          </a:p>
        </p:txBody>
      </p:sp>
      <p:cxnSp>
        <p:nvCxnSpPr>
          <p:cNvPr id="25" name="Shape 148"/>
          <p:cNvCxnSpPr/>
          <p:nvPr/>
        </p:nvCxnSpPr>
        <p:spPr>
          <a:xfrm rot="10800000" flipH="1">
            <a:off x="486418" y="1172638"/>
            <a:ext cx="8147516" cy="27020"/>
          </a:xfrm>
          <a:prstGeom prst="straightConnector1">
            <a:avLst/>
          </a:prstGeom>
          <a:noFill/>
          <a:ln w="25400" cap="flat">
            <a:solidFill>
              <a:srgbClr val="FFFFFF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26" name="Shape 149"/>
          <p:cNvSpPr txBox="1"/>
          <p:nvPr/>
        </p:nvSpPr>
        <p:spPr>
          <a:xfrm>
            <a:off x="384076" y="66811"/>
            <a:ext cx="8410202" cy="1132845"/>
          </a:xfrm>
          <a:prstGeom prst="rect">
            <a:avLst/>
          </a:prstGeom>
          <a:noFill/>
          <a:ln>
            <a:noFill/>
          </a:ln>
        </p:spPr>
        <p:txBody>
          <a:bodyPr lIns="91425" tIns="45700" rIns="91425" bIns="45700" anchor="ctr" anchorCtr="0">
            <a:noAutofit/>
          </a:bodyPr>
          <a:lstStyle/>
          <a:p>
            <a:pPr>
              <a:buClr>
                <a:srgbClr val="FFFFFF"/>
              </a:buClr>
              <a:buSzPct val="25000"/>
              <a:buFont typeface="Galdeano"/>
              <a:buNone/>
            </a:pPr>
            <a:r>
              <a:rPr lang="en-US" sz="5000" b="1" dirty="0">
                <a:solidFill>
                  <a:srgbClr val="FFFFFF"/>
                </a:solidFill>
                <a:latin typeface="Candara"/>
                <a:ea typeface="Galdeano"/>
                <a:cs typeface="Candara"/>
                <a:sym typeface="Galdeano"/>
              </a:rPr>
              <a:t>Credits</a:t>
            </a:r>
          </a:p>
        </p:txBody>
      </p:sp>
    </p:spTree>
    <p:extLst>
      <p:ext uri="{BB962C8B-B14F-4D97-AF65-F5344CB8AC3E}">
        <p14:creationId xmlns:p14="http://schemas.microsoft.com/office/powerpoint/2010/main" val="404331683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Custom 6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FFFFFF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2.xml><?xml version="1.0" encoding="utf-8"?>
<a:theme xmlns:a="http://schemas.openxmlformats.org/drawingml/2006/main" name="1_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20228</TotalTime>
  <Words>433</Words>
  <Application>Microsoft Macintosh PowerPoint</Application>
  <PresentationFormat>On-screen Show (4:3)</PresentationFormat>
  <Paragraphs>51</Paragraphs>
  <Slides>6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2</vt:i4>
      </vt:variant>
      <vt:variant>
        <vt:lpstr>Slide Titles</vt:lpstr>
      </vt:variant>
      <vt:variant>
        <vt:i4>6</vt:i4>
      </vt:variant>
    </vt:vector>
  </HeadingPairs>
  <TitlesOfParts>
    <vt:vector size="8" baseType="lpstr">
      <vt:lpstr>Office Theme</vt:lpstr>
      <vt:lpstr>1_Office Theme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Habitat Loss</dc:title>
  <dc:creator>Leila Hadj-Chikh</dc:creator>
  <cp:lastModifiedBy>Leila Hadj-Chikh</cp:lastModifiedBy>
  <cp:revision>220</cp:revision>
  <dcterms:created xsi:type="dcterms:W3CDTF">2014-08-26T01:16:15Z</dcterms:created>
  <dcterms:modified xsi:type="dcterms:W3CDTF">2015-11-22T22:20:46Z</dcterms:modified>
</cp:coreProperties>
</file>

<file path=docProps/thumbnail.jpeg>
</file>